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6" r:id="rId2"/>
    <p:sldId id="287" r:id="rId3"/>
    <p:sldId id="264" r:id="rId4"/>
    <p:sldId id="299" r:id="rId5"/>
    <p:sldId id="302" r:id="rId6"/>
    <p:sldId id="300" r:id="rId7"/>
    <p:sldId id="303" r:id="rId8"/>
    <p:sldId id="304" r:id="rId9"/>
    <p:sldId id="305" r:id="rId10"/>
    <p:sldId id="306" r:id="rId11"/>
    <p:sldId id="307" r:id="rId12"/>
    <p:sldId id="285" r:id="rId13"/>
  </p:sldIdLst>
  <p:sldSz cx="9144000" cy="5143500" type="screen16x9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C"/>
    <a:srgbClr val="FFC409"/>
    <a:srgbClr val="F2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8098" autoAdjust="0"/>
  </p:normalViewPr>
  <p:slideViewPr>
    <p:cSldViewPr>
      <p:cViewPr>
        <p:scale>
          <a:sx n="64" d="100"/>
          <a:sy n="64" d="100"/>
        </p:scale>
        <p:origin x="-2022" y="-6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60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B3236-4675-42CC-A736-1320433F051B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D7305-85D6-4963-91A8-1B319FA9843B}" type="slidenum">
              <a:rPr lang="bs-Latn-BA" smtClean="0"/>
              <a:pPr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90195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48255-C954-4948-8BAB-4E552663E7A0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375DD-7BA0-4BEC-927F-BC3FEEC3DBDC}" type="slidenum">
              <a:rPr lang="bs-Latn-BA" smtClean="0"/>
              <a:pPr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2503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which identified policy barriers hindering sector development and produced recommendations on how to overcome them</a:t>
            </a:r>
          </a:p>
          <a:p>
            <a:r>
              <a:rPr lang="en-GB" dirty="0" smtClean="0"/>
              <a:t>Contributed to the preservation of cultural heritage - sites through the RCC’s Task Force on Culture and Society (TFCS) (Ljubljana Process II)</a:t>
            </a:r>
          </a:p>
          <a:p>
            <a:r>
              <a:rPr lang="en-GB" dirty="0" smtClean="0"/>
              <a:t>Prioritised cultural tourism and adventure tourism as most competitive market niches for joint regional product development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375DD-7BA0-4BEC-927F-BC3FEEC3DBDC}" type="slidenum">
              <a:rPr lang="bs-Latn-BA" smtClean="0"/>
              <a:pPr/>
              <a:t>5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6538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RCC Triple P Tourism Project: Promotion, Policy and Pilots</a:t>
            </a:r>
            <a:endParaRPr lang="bs-Latn-B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1306488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80312" y="4767263"/>
            <a:ext cx="1306488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man\Desktop\RCC\RCC powerpoint\logo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928676"/>
            <a:ext cx="2981325" cy="1781175"/>
          </a:xfrm>
          <a:prstGeom prst="rect">
            <a:avLst/>
          </a:prstGeom>
          <a:noFill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A4F77E6-E6D9-43F1-977A-BA4653809506}" type="datetimeFigureOut">
              <a:rPr lang="sr-Latn-CS" smtClean="0"/>
              <a:pPr/>
              <a:t>2.7.2018.</a:t>
            </a:fld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CA79D68-A7E1-48D6-BD46-79B83684B49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72330" y="214296"/>
            <a:ext cx="1736986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/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4296"/>
            <a:ext cx="432048" cy="28575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436104" y="483518"/>
            <a:ext cx="7829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" dirty="0" smtClean="0"/>
              <a:t>       This project is funded</a:t>
            </a:r>
          </a:p>
          <a:p>
            <a:r>
              <a:rPr lang="en-US" sz="400" dirty="0" smtClean="0"/>
              <a:t>      by the European Union</a:t>
            </a:r>
            <a:endParaRPr lang="en-US" sz="400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915818" y="4731990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rebuchet MS" panose="020B0603020202020204" pitchFamily="34" charset="0"/>
              </a:rPr>
              <a:t>Tourism Development</a:t>
            </a:r>
            <a:r>
              <a:rPr lang="en-US" sz="1600" baseline="0" dirty="0" smtClean="0">
                <a:latin typeface="Trebuchet MS" panose="020B0603020202020204" pitchFamily="34" charset="0"/>
              </a:rPr>
              <a:t> &amp; Promotion Project </a:t>
            </a:r>
            <a:endParaRPr lang="en-US" sz="1600" dirty="0">
              <a:latin typeface="Trebuchet MS" panose="020B0603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329183" y="2036820"/>
            <a:ext cx="7428077" cy="12064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600" b="1" i="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428596" y="1433578"/>
            <a:ext cx="8475137" cy="1206484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4600" b="1" spc="-100" dirty="0" smtClean="0">
                <a:solidFill>
                  <a:srgbClr val="0071BC"/>
                </a:solidFill>
                <a:latin typeface="Trebuchet MS" pitchFamily="34" charset="0"/>
                <a:ea typeface="+mj-ea"/>
                <a:cs typeface="+mj-cs"/>
              </a:rPr>
              <a:t>Triple P Tourism: Promotion, Policy and Pilots</a:t>
            </a:r>
            <a:endParaRPr lang="bs-Latn-BA" sz="4600" b="1" spc="-100" dirty="0">
              <a:solidFill>
                <a:srgbClr val="0071BC"/>
              </a:solidFill>
              <a:latin typeface="Trebuchet MS" pitchFamily="34" charset="0"/>
              <a:ea typeface="+mj-ea"/>
              <a:cs typeface="+mj-cs"/>
            </a:endParaRPr>
          </a:p>
        </p:txBody>
      </p:sp>
      <p:sp>
        <p:nvSpPr>
          <p:cNvPr id="5" name="Subtitle 5"/>
          <p:cNvSpPr txBox="1">
            <a:spLocks/>
          </p:cNvSpPr>
          <p:nvPr/>
        </p:nvSpPr>
        <p:spPr>
          <a:xfrm>
            <a:off x="357158" y="4138286"/>
            <a:ext cx="2630666" cy="3776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Sarajevo, 28 June 2018</a:t>
            </a:r>
            <a:endParaRPr kumimoji="0" lang="bs-Latn-BA" sz="1400" b="0" i="0" u="none" strike="noStrike" kern="1200" cap="none" spc="0" normalizeH="0" baseline="0" noProof="0" dirty="0" smtClean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1557227" y="2931803"/>
            <a:ext cx="7428077" cy="1206484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>
              <a:spcBef>
                <a:spcPct val="0"/>
              </a:spcBef>
              <a:defRPr/>
            </a:pPr>
            <a:endParaRPr lang="bs-Latn-BA" sz="4600" b="1" spc="-100" dirty="0">
              <a:solidFill>
                <a:schemeClr val="bg1"/>
              </a:solidFill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785818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Triple P Tourism Promotion, Policy and Pilots:</a:t>
            </a:r>
          </a:p>
          <a:p>
            <a:pPr>
              <a:buFont typeface="Arial" pitchFamily="34" charset="0"/>
              <a:buChar char="•"/>
            </a:pPr>
            <a:endParaRPr lang="bs-Latn-BA" dirty="0" smtClean="0">
              <a:latin typeface="Trebuchet MS" panose="020B0603020202020204" pitchFamily="34" charset="0"/>
            </a:endParaRP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pPr marL="269875" indent="-269875"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Duration: 3 years (2018-2021)</a:t>
            </a:r>
          </a:p>
          <a:p>
            <a:pPr marL="269875" indent="-269875">
              <a:buFont typeface="Arial" pitchFamily="34" charset="0"/>
              <a:buChar char="•"/>
            </a:pPr>
            <a:r>
              <a:rPr lang="bs-Latn-BA" dirty="0" smtClean="0">
                <a:latin typeface="Trebuchet MS" panose="020B0603020202020204" pitchFamily="34" charset="0"/>
              </a:rPr>
              <a:t> </a:t>
            </a:r>
            <a:r>
              <a:rPr lang="en-US" dirty="0" smtClean="0">
                <a:latin typeface="Trebuchet MS" panose="020B0603020202020204" pitchFamily="34" charset="0"/>
              </a:rPr>
              <a:t>Funds: </a:t>
            </a:r>
            <a:r>
              <a:rPr lang="bs-Latn-BA" dirty="0" smtClean="0">
                <a:latin typeface="Trebuchet MS" panose="020B0603020202020204" pitchFamily="34" charset="0"/>
              </a:rPr>
              <a:t>€</a:t>
            </a:r>
            <a:r>
              <a:rPr lang="en-GB" dirty="0" smtClean="0">
                <a:latin typeface="Trebuchet MS" panose="020B0603020202020204" pitchFamily="34" charset="0"/>
              </a:rPr>
              <a:t> 5 million</a:t>
            </a:r>
          </a:p>
          <a:p>
            <a:endParaRPr lang="bs-Latn-BA" dirty="0" smtClean="0">
              <a:latin typeface="Trebuchet MS" panose="020B0603020202020204" pitchFamily="34" charset="0"/>
            </a:endParaRPr>
          </a:p>
          <a:p>
            <a:pPr marL="269875" indent="-269875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RCC implemented - EU Funded </a:t>
            </a:r>
            <a:endParaRPr lang="bs-Latn-BA" dirty="0" smtClean="0">
              <a:latin typeface="Trebuchet MS" panose="020B0603020202020204" pitchFamily="34" charset="0"/>
            </a:endParaRP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Regional Platform in Charge: RCC’s Tourism Expert Group (government and private sector)</a:t>
            </a:r>
          </a:p>
          <a:p>
            <a:r>
              <a:rPr lang="en-GB" dirty="0" smtClean="0">
                <a:solidFill>
                  <a:srgbClr val="0071BC"/>
                </a:solidFill>
                <a:latin typeface="Trebuchet MS" pitchFamily="34" charset="0"/>
              </a:rPr>
              <a:t> 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78581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Why tourism?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continued expansion over 6 decades</a:t>
            </a:r>
          </a:p>
          <a:p>
            <a:r>
              <a:rPr lang="en-GB" dirty="0">
                <a:latin typeface="Trebuchet MS" panose="020B0603020202020204" pitchFamily="34" charset="0"/>
              </a:rPr>
              <a:t> </a:t>
            </a:r>
            <a:endParaRPr lang="en-GB" dirty="0">
              <a:solidFill>
                <a:srgbClr val="0071BC"/>
              </a:solidFill>
              <a:latin typeface="Trebuchet MS" pitchFamily="34" charset="0"/>
            </a:endParaRPr>
          </a:p>
          <a:p>
            <a:pPr>
              <a:buFont typeface="Arial" pitchFamily="34" charset="0"/>
              <a:buChar char="•"/>
            </a:pPr>
            <a:endParaRPr lang="bs-Latn-B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21810"/>
            <a:ext cx="5308799" cy="327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4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What has RCC done thus far?</a:t>
            </a:r>
            <a:endParaRPr lang="bs-Latn-BA" dirty="0"/>
          </a:p>
        </p:txBody>
      </p:sp>
      <p:sp>
        <p:nvSpPr>
          <p:cNvPr id="5" name="Rectangle 4"/>
          <p:cNvSpPr/>
          <p:nvPr/>
        </p:nvSpPr>
        <p:spPr>
          <a:xfrm>
            <a:off x="341064" y="1563638"/>
            <a:ext cx="7858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Established the WB Tourism Expert </a:t>
            </a:r>
            <a:r>
              <a:rPr lang="en-GB" dirty="0" smtClean="0"/>
              <a:t>Group;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Contributed </a:t>
            </a:r>
            <a:r>
              <a:rPr lang="en-GB" dirty="0"/>
              <a:t>to the preservation of </a:t>
            </a:r>
            <a:r>
              <a:rPr lang="en-GB" dirty="0" smtClean="0"/>
              <a:t>cultural heritage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Prioritised most competitive market niches for joint regional product development;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cultural tourism, 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adventure </a:t>
            </a:r>
            <a:r>
              <a:rPr lang="en-GB" dirty="0" smtClean="0"/>
              <a:t>tourism;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Launched 5-million euro </a:t>
            </a:r>
            <a:r>
              <a:rPr lang="en-GB" dirty="0" smtClean="0"/>
              <a:t>worth project – Triple P Tourism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1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860733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Tourism in the SEE – Western Balkans Six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continued growth over the past decade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recognised as priority sector</a:t>
            </a:r>
          </a:p>
          <a:p>
            <a:pPr>
              <a:buFont typeface="Arial" pitchFamily="34" charset="0"/>
              <a:buChar char="•"/>
            </a:pPr>
            <a:endParaRPr lang="en-GB" dirty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en-GB" dirty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Fragmented offer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low government spending on tourism development (less than 2% on average)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regional routes still insufficiently developed and low in number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administrative barriers to free flows of tourist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business environment inadequately developed</a:t>
            </a:r>
            <a:endParaRPr lang="bs-Latn-BA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161480"/>
            <a:ext cx="2088232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GDP contribution: </a:t>
            </a:r>
            <a:r>
              <a:rPr lang="en-GB" b="1" dirty="0" smtClean="0">
                <a:solidFill>
                  <a:srgbClr val="FFC409"/>
                </a:solidFill>
              </a:rPr>
              <a:t>5.6% </a:t>
            </a:r>
            <a:r>
              <a:rPr lang="en-GB" dirty="0" smtClean="0">
                <a:solidFill>
                  <a:schemeClr val="bg1"/>
                </a:solidFill>
              </a:rPr>
              <a:t>direct and </a:t>
            </a:r>
          </a:p>
          <a:p>
            <a:r>
              <a:rPr lang="en-GB" b="1" dirty="0" smtClean="0">
                <a:solidFill>
                  <a:srgbClr val="FFC000"/>
                </a:solidFill>
              </a:rPr>
              <a:t>14.7%  </a:t>
            </a:r>
            <a:r>
              <a:rPr lang="en-GB" dirty="0" smtClean="0">
                <a:solidFill>
                  <a:schemeClr val="bg1"/>
                </a:solidFill>
              </a:rPr>
              <a:t>indirect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2126928"/>
            <a:ext cx="2664296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Employment contribution: </a:t>
            </a:r>
            <a:r>
              <a:rPr lang="en-GB" b="1" dirty="0" smtClean="0">
                <a:solidFill>
                  <a:srgbClr val="FFC000"/>
                </a:solidFill>
              </a:rPr>
              <a:t>5.4%</a:t>
            </a:r>
            <a:r>
              <a:rPr lang="en-GB" b="1" dirty="0" smtClean="0"/>
              <a:t> </a:t>
            </a:r>
            <a:r>
              <a:rPr lang="en-GB" dirty="0" smtClean="0">
                <a:solidFill>
                  <a:schemeClr val="bg1"/>
                </a:solidFill>
              </a:rPr>
              <a:t>direct and </a:t>
            </a:r>
          </a:p>
          <a:p>
            <a:r>
              <a:rPr lang="en-GB" b="1" dirty="0" smtClean="0">
                <a:solidFill>
                  <a:srgbClr val="FFC000"/>
                </a:solidFill>
              </a:rPr>
              <a:t>14%</a:t>
            </a:r>
            <a:r>
              <a:rPr lang="en-GB" b="1" dirty="0" smtClean="0"/>
              <a:t>  </a:t>
            </a:r>
            <a:r>
              <a:rPr lang="en-GB" dirty="0" smtClean="0">
                <a:solidFill>
                  <a:schemeClr val="bg1"/>
                </a:solidFill>
              </a:rPr>
              <a:t>indirect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2409047"/>
            <a:ext cx="280831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Exports contribution: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FFC000"/>
                </a:solidFill>
              </a:rPr>
              <a:t>24.1%</a:t>
            </a:r>
            <a:endParaRPr lang="en-GB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8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86073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Tourism in the SEE – Western Balkans Six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sz="2800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72%</a:t>
            </a:r>
            <a:r>
              <a:rPr lang="en-GB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of population sees regional cooperation as strong contributor to political and economic stability</a:t>
            </a:r>
          </a:p>
          <a:p>
            <a:pPr>
              <a:buFont typeface="Arial" pitchFamily="34" charset="0"/>
              <a:buChar char="•"/>
            </a:pPr>
            <a:endParaRPr lang="en-GB" dirty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</a:t>
            </a:r>
            <a:r>
              <a:rPr lang="en-GB" sz="2800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56% </a:t>
            </a:r>
            <a:r>
              <a:rPr lang="en-GB" dirty="0" smtClean="0">
                <a:latin typeface="Trebuchet MS" panose="020B0603020202020204" pitchFamily="34" charset="0"/>
              </a:rPr>
              <a:t>of businesses see  regional cooperation of high importance for success of their businesses.</a:t>
            </a:r>
          </a:p>
          <a:p>
            <a:r>
              <a:rPr lang="en-GB" dirty="0">
                <a:latin typeface="Trebuchet MS" panose="020B0603020202020204" pitchFamily="34" charset="0"/>
              </a:rPr>
              <a:t> 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33570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860733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What will Triple P Tourism project do?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RCC’s Tourism Expert Group:</a:t>
            </a: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b="1" dirty="0" smtClean="0">
                <a:latin typeface="Trebuchet MS" panose="020B0603020202020204" pitchFamily="34" charset="0"/>
              </a:rPr>
              <a:t>implementation</a:t>
            </a:r>
            <a:r>
              <a:rPr lang="en-GB" dirty="0" smtClean="0">
                <a:latin typeface="Trebuchet MS" panose="020B0603020202020204" pitchFamily="34" charset="0"/>
              </a:rPr>
              <a:t> framework</a:t>
            </a:r>
          </a:p>
          <a:p>
            <a:pPr lvl="1"/>
            <a:endParaRPr lang="en-GB" dirty="0" smtClean="0">
              <a:latin typeface="Trebuchet MS" panose="020B0603020202020204" pitchFamily="34" charset="0"/>
            </a:endParaRPr>
          </a:p>
          <a:p>
            <a:pPr marL="630238" lvl="1" indent="-173038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develop recommendations for </a:t>
            </a:r>
            <a:r>
              <a:rPr lang="en-GB" b="1" dirty="0" smtClean="0">
                <a:latin typeface="Trebuchet MS" panose="020B0603020202020204" pitchFamily="34" charset="0"/>
              </a:rPr>
              <a:t>solutions</a:t>
            </a:r>
            <a:r>
              <a:rPr lang="en-GB" dirty="0" smtClean="0">
                <a:latin typeface="Trebuchet MS" panose="020B0603020202020204" pitchFamily="34" charset="0"/>
              </a:rPr>
              <a:t> to </a:t>
            </a:r>
            <a:r>
              <a:rPr lang="en-GB" b="1" dirty="0" smtClean="0">
                <a:latin typeface="Trebuchet MS" panose="020B0603020202020204" pitchFamily="34" charset="0"/>
              </a:rPr>
              <a:t>policy challenges and barriers </a:t>
            </a:r>
            <a:r>
              <a:rPr lang="en-GB" dirty="0" smtClean="0">
                <a:latin typeface="Trebuchet MS" panose="020B0603020202020204" pitchFamily="34" charset="0"/>
              </a:rPr>
              <a:t>that hinder regional sector development</a:t>
            </a:r>
          </a:p>
          <a:p>
            <a:pPr marL="630238" lvl="1" indent="-173038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Lead sector specific </a:t>
            </a:r>
            <a:r>
              <a:rPr lang="en-GB" b="1" dirty="0" smtClean="0">
                <a:latin typeface="Trebuchet MS" panose="020B0603020202020204" pitchFamily="34" charset="0"/>
              </a:rPr>
              <a:t>measures</a:t>
            </a:r>
            <a:r>
              <a:rPr lang="en-GB" dirty="0" smtClean="0">
                <a:latin typeface="Trebuchet MS" panose="020B0603020202020204" pitchFamily="34" charset="0"/>
              </a:rPr>
              <a:t> in the context of </a:t>
            </a:r>
            <a:r>
              <a:rPr lang="en-GB" b="1" dirty="0" smtClean="0">
                <a:latin typeface="Trebuchet MS" panose="020B0603020202020204" pitchFamily="34" charset="0"/>
              </a:rPr>
              <a:t>SEE 2020 strategy </a:t>
            </a:r>
            <a:r>
              <a:rPr lang="en-GB" dirty="0" smtClean="0">
                <a:latin typeface="Trebuchet MS" panose="020B0603020202020204" pitchFamily="34" charset="0"/>
              </a:rPr>
              <a:t>implementation</a:t>
            </a:r>
          </a:p>
          <a:p>
            <a:pPr lvl="1"/>
            <a:endParaRPr lang="en-GB" dirty="0">
              <a:latin typeface="Trebuchet MS" panose="020B0603020202020204" pitchFamily="34" charset="0"/>
            </a:endParaRPr>
          </a:p>
          <a:p>
            <a:pPr lvl="1"/>
            <a:endParaRPr lang="en-GB" dirty="0" smtClean="0">
              <a:latin typeface="Trebuchet MS" panose="020B0603020202020204" pitchFamily="34" charset="0"/>
            </a:endParaRPr>
          </a:p>
          <a:p>
            <a:pPr lvl="1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03862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860733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What will Triple P Tourism project do?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joint internationally competitive regional routes 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Regional Brand: “ Western Balkans - Crossroads of Civilizations”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Culture: </a:t>
            </a:r>
            <a:r>
              <a:rPr lang="en-GB" dirty="0" err="1" smtClean="0">
                <a:latin typeface="Trebuchet MS" panose="020B0603020202020204" pitchFamily="34" charset="0"/>
              </a:rPr>
              <a:t>Archeological</a:t>
            </a:r>
            <a:r>
              <a:rPr lang="en-GB" dirty="0" smtClean="0">
                <a:latin typeface="Trebuchet MS" panose="020B0603020202020204" pitchFamily="34" charset="0"/>
              </a:rPr>
              <a:t> sites, WWII monuments, fortifications and fortresses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Adventure: Via Dinarica 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improve </a:t>
            </a:r>
            <a:r>
              <a:rPr lang="en-GB" b="1" dirty="0" smtClean="0">
                <a:latin typeface="Trebuchet MS" panose="020B0603020202020204" pitchFamily="34" charset="0"/>
              </a:rPr>
              <a:t>QUALITY</a:t>
            </a:r>
            <a:r>
              <a:rPr lang="en-GB" dirty="0" smtClean="0">
                <a:latin typeface="Trebuchet MS" panose="020B0603020202020204" pitchFamily="34" charset="0"/>
              </a:rPr>
              <a:t> and consolidate fragmented product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share </a:t>
            </a:r>
            <a:r>
              <a:rPr lang="en-GB" b="1" dirty="0" smtClean="0">
                <a:latin typeface="Trebuchet MS" panose="020B0603020202020204" pitchFamily="34" charset="0"/>
              </a:rPr>
              <a:t>BEST PRACTICES</a:t>
            </a:r>
          </a:p>
          <a:p>
            <a:pPr lvl="1"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public-private </a:t>
            </a:r>
            <a:r>
              <a:rPr lang="en-GB" b="1" dirty="0" smtClean="0">
                <a:latin typeface="Trebuchet MS" panose="020B0603020202020204" pitchFamily="34" charset="0"/>
              </a:rPr>
              <a:t>DIALOGUE</a:t>
            </a:r>
            <a:r>
              <a:rPr lang="en-GB" dirty="0" smtClean="0">
                <a:latin typeface="Trebuchet MS" panose="020B0603020202020204" pitchFamily="34" charset="0"/>
              </a:rPr>
              <a:t> and </a:t>
            </a:r>
            <a:r>
              <a:rPr lang="en-GB" b="1" dirty="0" smtClean="0">
                <a:latin typeface="Trebuchet MS" panose="020B0603020202020204" pitchFamily="34" charset="0"/>
              </a:rPr>
              <a:t>PARTNERSHIPS</a:t>
            </a:r>
          </a:p>
          <a:p>
            <a:pPr lvl="1"/>
            <a:endParaRPr lang="en-GB" b="1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generate </a:t>
            </a:r>
            <a:r>
              <a:rPr lang="en-GB" b="1" dirty="0" smtClean="0">
                <a:latin typeface="Trebuchet MS" panose="020B0603020202020204" pitchFamily="34" charset="0"/>
              </a:rPr>
              <a:t>SALES</a:t>
            </a:r>
            <a:r>
              <a:rPr lang="en-GB" dirty="0" smtClean="0">
                <a:latin typeface="Trebuchet MS" panose="020B0603020202020204" pitchFamily="34" charset="0"/>
              </a:rPr>
              <a:t> and </a:t>
            </a:r>
            <a:r>
              <a:rPr lang="en-GB" b="1" dirty="0" smtClean="0">
                <a:latin typeface="Trebuchet MS" panose="020B0603020202020204" pitchFamily="34" charset="0"/>
              </a:rPr>
              <a:t>INCOME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create </a:t>
            </a:r>
            <a:r>
              <a:rPr lang="en-GB" b="1" dirty="0" smtClean="0">
                <a:latin typeface="Trebuchet MS" panose="020B0603020202020204" pitchFamily="34" charset="0"/>
              </a:rPr>
              <a:t>EMPLOYMENT</a:t>
            </a:r>
            <a:r>
              <a:rPr lang="en-GB" dirty="0" smtClean="0">
                <a:latin typeface="Trebuchet MS" panose="020B0603020202020204" pitchFamily="34" charset="0"/>
              </a:rPr>
              <a:t> opportunities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0551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860733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What will Triple P Tourism project do?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policy </a:t>
            </a:r>
            <a:r>
              <a:rPr lang="en-GB" b="1" dirty="0" smtClean="0">
                <a:latin typeface="Trebuchet MS" panose="020B0603020202020204" pitchFamily="34" charset="0"/>
              </a:rPr>
              <a:t>SOLUTIONS</a:t>
            </a:r>
            <a:r>
              <a:rPr lang="en-GB" dirty="0" smtClean="0">
                <a:latin typeface="Trebuchet MS" panose="020B0603020202020204" pitchFamily="34" charset="0"/>
              </a:rPr>
              <a:t> to enhance cooperation and trave</a:t>
            </a:r>
            <a:r>
              <a:rPr lang="en-GB" dirty="0">
                <a:latin typeface="Trebuchet MS" panose="020B0603020202020204" pitchFamily="34" charset="0"/>
              </a:rPr>
              <a:t>l</a:t>
            </a:r>
            <a:endParaRPr lang="en-GB" dirty="0" smtClean="0">
              <a:latin typeface="Trebuchet MS" panose="020B0603020202020204" pitchFamily="34" charset="0"/>
            </a:endParaRP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Improve tourism </a:t>
            </a:r>
            <a:r>
              <a:rPr lang="en-GB" b="1" dirty="0" smtClean="0">
                <a:latin typeface="Trebuchet MS" panose="020B0603020202020204" pitchFamily="34" charset="0"/>
              </a:rPr>
              <a:t>INFRASTRUCTURE through small </a:t>
            </a:r>
            <a:r>
              <a:rPr lang="en-GB" b="1" smtClean="0">
                <a:latin typeface="Trebuchet MS" panose="020B0603020202020204" pitchFamily="34" charset="0"/>
              </a:rPr>
              <a:t>grants facility</a:t>
            </a:r>
            <a:endParaRPr lang="en-GB" b="1" dirty="0" smtClean="0">
              <a:latin typeface="Trebuchet MS" panose="020B0603020202020204" pitchFamily="34" charset="0"/>
            </a:endParaRPr>
          </a:p>
          <a:p>
            <a:endParaRPr lang="en-GB" b="1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Foster PPP in provision of services and </a:t>
            </a:r>
            <a:r>
              <a:rPr lang="en-GB" b="1" dirty="0" smtClean="0">
                <a:latin typeface="Trebuchet MS" panose="020B0603020202020204" pitchFamily="34" charset="0"/>
              </a:rPr>
              <a:t>SITE MANAGEMENT</a:t>
            </a:r>
          </a:p>
        </p:txBody>
      </p:sp>
    </p:spTree>
    <p:extLst>
      <p:ext uri="{BB962C8B-B14F-4D97-AF65-F5344CB8AC3E}">
        <p14:creationId xmlns:p14="http://schemas.microsoft.com/office/powerpoint/2010/main" val="272874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699542"/>
            <a:ext cx="860733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1BC"/>
                </a:solidFill>
                <a:latin typeface="Trebuchet MS" pitchFamily="34" charset="0"/>
              </a:rPr>
              <a:t>What will Triple P Tourism project achieve?</a:t>
            </a:r>
          </a:p>
          <a:p>
            <a:r>
              <a:rPr lang="bs-Latn-BA" dirty="0" smtClean="0">
                <a:latin typeface="Trebuchet MS" panose="020B0603020202020204" pitchFamily="34" charset="0"/>
              </a:rPr>
              <a:t> </a:t>
            </a:r>
            <a:endParaRPr lang="en-GB" dirty="0" smtClean="0">
              <a:latin typeface="Trebuchet MS" panose="020B0603020202020204" pitchFamily="34" charset="0"/>
            </a:endParaRP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introduce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at least two competitive regional routes </a:t>
            </a:r>
            <a:r>
              <a:rPr lang="en-GB" dirty="0" smtClean="0">
                <a:latin typeface="Trebuchet MS" panose="020B0603020202020204" pitchFamily="34" charset="0"/>
              </a:rPr>
              <a:t>to international markets 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maintain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double digit growth </a:t>
            </a:r>
            <a:r>
              <a:rPr lang="en-GB" dirty="0" smtClean="0">
                <a:latin typeface="Trebuchet MS" panose="020B0603020202020204" pitchFamily="34" charset="0"/>
              </a:rPr>
              <a:t>in tourism arrivals and overnights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grow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sales and income </a:t>
            </a:r>
            <a:r>
              <a:rPr lang="en-GB" dirty="0" smtClean="0">
                <a:latin typeface="Trebuchet MS" panose="020B0603020202020204" pitchFamily="34" charset="0"/>
              </a:rPr>
              <a:t>from exports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create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new employment </a:t>
            </a:r>
            <a:r>
              <a:rPr lang="en-GB" dirty="0" smtClean="0">
                <a:latin typeface="Trebuchet MS" panose="020B0603020202020204" pitchFamily="34" charset="0"/>
              </a:rPr>
              <a:t>in tourism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Create jobs at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place of living</a:t>
            </a:r>
          </a:p>
          <a:p>
            <a:pPr>
              <a:buFont typeface="Arial" pitchFamily="34" charset="0"/>
              <a:buChar char="•"/>
            </a:pPr>
            <a:endParaRPr lang="en-GB" dirty="0">
              <a:latin typeface="Trebuchet MS" panose="020B0603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provide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solutions</a:t>
            </a:r>
            <a:r>
              <a:rPr lang="en-GB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to key barriers to growth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Trebuchet MS" panose="020B0603020202020204" pitchFamily="34" charset="0"/>
              </a:rPr>
              <a:t> promote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responsible and sustainable </a:t>
            </a:r>
            <a:r>
              <a:rPr lang="en-GB" dirty="0" smtClean="0">
                <a:latin typeface="Trebuchet MS" panose="020B0603020202020204" pitchFamily="34" charset="0"/>
              </a:rPr>
              <a:t>tourism development solutions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maintain and expand </a:t>
            </a:r>
            <a:r>
              <a:rPr lang="en-GB" b="1" dirty="0" smtClean="0">
                <a:solidFill>
                  <a:srgbClr val="0071BC"/>
                </a:solidFill>
                <a:latin typeface="Trebuchet MS" panose="020B0603020202020204" pitchFamily="34" charset="0"/>
              </a:rPr>
              <a:t>regional cooperation platform</a:t>
            </a:r>
          </a:p>
        </p:txBody>
      </p:sp>
    </p:spTree>
    <p:extLst>
      <p:ext uri="{BB962C8B-B14F-4D97-AF65-F5344CB8AC3E}">
        <p14:creationId xmlns:p14="http://schemas.microsoft.com/office/powerpoint/2010/main" val="282924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5984" y="271462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rebuchet MS" pitchFamily="34" charset="0"/>
              </a:rPr>
              <a:t>Thank you!</a:t>
            </a:r>
          </a:p>
        </p:txBody>
      </p:sp>
      <p:sp>
        <p:nvSpPr>
          <p:cNvPr id="6" name="Rectangle 5"/>
          <p:cNvSpPr/>
          <p:nvPr/>
        </p:nvSpPr>
        <p:spPr>
          <a:xfrm>
            <a:off x="1643042" y="4286262"/>
            <a:ext cx="214314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s-Latn-BA" sz="900" dirty="0" smtClean="0">
                <a:solidFill>
                  <a:schemeClr val="bg1"/>
                </a:solidFill>
              </a:rPr>
              <a:t>Regional Cooperation Secretariat</a:t>
            </a:r>
          </a:p>
          <a:p>
            <a:pPr algn="r"/>
            <a:r>
              <a:rPr lang="bs-Latn-BA" sz="900" dirty="0" smtClean="0">
                <a:solidFill>
                  <a:schemeClr val="bg1"/>
                </a:solidFill>
              </a:rPr>
              <a:t>Trg Bosne i Hercegovine 1/V</a:t>
            </a:r>
          </a:p>
          <a:p>
            <a:pPr algn="r"/>
            <a:r>
              <a:rPr lang="bs-Latn-BA" sz="900" dirty="0" smtClean="0">
                <a:solidFill>
                  <a:schemeClr val="bg1"/>
                </a:solidFill>
              </a:rPr>
              <a:t>71000 Sarajevo, Bosnia and Herzegovina</a:t>
            </a:r>
            <a:endParaRPr lang="bs-Latn-BA" sz="9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0496" y="4286262"/>
            <a:ext cx="13573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900" dirty="0" smtClean="0">
                <a:solidFill>
                  <a:schemeClr val="bg1"/>
                </a:solidFill>
              </a:rPr>
              <a:t> Tel</a:t>
            </a:r>
            <a:r>
              <a:rPr lang="bs-Latn-BA" sz="1100" dirty="0" smtClean="0">
                <a:solidFill>
                  <a:schemeClr val="bg1"/>
                </a:solidFill>
              </a:rPr>
              <a:t>:    </a:t>
            </a:r>
            <a:r>
              <a:rPr lang="bs-Latn-BA" sz="900" dirty="0" smtClean="0">
                <a:solidFill>
                  <a:schemeClr val="bg1"/>
                </a:solidFill>
              </a:rPr>
              <a:t>+387 33 561 700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 Fax:     +387 33 561 701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 Mob:   +387 61 190 601</a:t>
            </a:r>
            <a:endParaRPr lang="bs-Latn-BA" sz="9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72132" y="4287250"/>
            <a:ext cx="200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900" dirty="0" smtClean="0">
                <a:solidFill>
                  <a:schemeClr val="bg1"/>
                </a:solidFill>
              </a:rPr>
              <a:t>www:rcc.int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Twitter:@rcccint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Facebook:RegionalCooperationCouncil</a:t>
            </a:r>
          </a:p>
          <a:p>
            <a:r>
              <a:rPr lang="bs-Latn-BA" sz="900" dirty="0" smtClean="0">
                <a:solidFill>
                  <a:schemeClr val="bg1"/>
                </a:solidFill>
              </a:rPr>
              <a:t>YouTube:RCCSec</a:t>
            </a:r>
            <a:endParaRPr lang="bs-Latn-BA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CC powerpoint guideline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RCC powerpoint guidelines1</Template>
  <TotalTime>932</TotalTime>
  <Words>575</Words>
  <Application>Microsoft Office PowerPoint</Application>
  <PresentationFormat>On-screen Show (16:9)</PresentationFormat>
  <Paragraphs>109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RCC powerpoint guidelines1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Communis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iman</dc:creator>
  <cp:lastModifiedBy>Alma Arslanagic-Pozder</cp:lastModifiedBy>
  <cp:revision>48</cp:revision>
  <dcterms:created xsi:type="dcterms:W3CDTF">2015-09-18T09:05:57Z</dcterms:created>
  <dcterms:modified xsi:type="dcterms:W3CDTF">2018-07-02T10:48:40Z</dcterms:modified>
</cp:coreProperties>
</file>